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  <p:sldMasterId id="2147483674" r:id="rId2"/>
  </p:sldMasterIdLst>
  <p:notesMasterIdLst>
    <p:notesMasterId r:id="rId4"/>
  </p:notesMasterIdLst>
  <p:sldIdLst>
    <p:sldId id="256" r:id="rId3"/>
  </p:sldIdLst>
  <p:sldSz cx="32918400" cy="43891200"/>
  <p:notesSz cx="9144000" cy="6858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52B"/>
    <a:srgbClr val="EC3D1B"/>
    <a:srgbClr val="E5E1DC"/>
    <a:srgbClr val="F36E15"/>
    <a:srgbClr val="F9B233"/>
    <a:srgbClr val="F1E6B8"/>
    <a:srgbClr val="F6F8EA"/>
    <a:srgbClr val="7030A0"/>
    <a:srgbClr val="8C88DC"/>
    <a:srgbClr val="F7F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05"/>
    <p:restoredTop sz="94655"/>
  </p:normalViewPr>
  <p:slideViewPr>
    <p:cSldViewPr snapToGrid="0" snapToObjects="1">
      <p:cViewPr>
        <p:scale>
          <a:sx n="21" d="100"/>
          <a:sy n="21" d="100"/>
        </p:scale>
        <p:origin x="1600" y="-1344"/>
      </p:cViewPr>
      <p:guideLst>
        <p:guide orient="horz" pos="138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Hoja1!$A$2:$A$3</c:f>
              <c:strCache>
                <c:ptCount val="2"/>
                <c:pt idx="0">
                  <c:v>Data 1</c:v>
                </c:pt>
                <c:pt idx="1">
                  <c:v>Data 2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69-7743-8B7C-9958F7DB847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Hoja1!$A$2:$A$3</c:f>
              <c:strCache>
                <c:ptCount val="2"/>
                <c:pt idx="0">
                  <c:v>Data 1</c:v>
                </c:pt>
                <c:pt idx="1">
                  <c:v>Data 2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69-7743-8B7C-9958F7DB847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Hoja1!$A$2:$A$3</c:f>
              <c:strCache>
                <c:ptCount val="2"/>
                <c:pt idx="0">
                  <c:v>Data 1</c:v>
                </c:pt>
                <c:pt idx="1">
                  <c:v>Data 2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69-7743-8B7C-9958F7DB8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1"/>
        <c:overlap val="-100"/>
        <c:axId val="1186728911"/>
        <c:axId val="1186288783"/>
      </c:barChart>
      <c:catAx>
        <c:axId val="1186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rgbClr val="002060"/>
                </a:solidFill>
                <a:latin typeface="Century Gothic" panose="020B0502020202020204" pitchFamily="34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s-MX"/>
          </a:p>
        </c:txPr>
        <c:crossAx val="1186288783"/>
        <c:crosses val="autoZero"/>
        <c:auto val="1"/>
        <c:lblAlgn val="ctr"/>
        <c:lblOffset val="100"/>
        <c:noMultiLvlLbl val="0"/>
      </c:catAx>
      <c:valAx>
        <c:axId val="118628878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8672891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E7-AF47-950C-7BA8537A2F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E7-AF47-950C-7BA8537A2F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E7-AF47-950C-7BA8537A2F0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E7-AF47-950C-7BA8537A2F0A}"/>
              </c:ext>
            </c:extLst>
          </c:dPt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1E7-AF47-950C-7BA8537A2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855055102251046"/>
          <c:y val="9.5903371843194238E-2"/>
          <c:w val="0.20649968829958504"/>
          <c:h val="0.508268545385434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accent6"/>
              </a:solidFill>
              <a:latin typeface="Century Gothic" panose="020B0502020202020204" pitchFamily="34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1E9724D-6106-B84D-AD73-88AB3BCE741D}" type="datetimeFigureOut">
              <a:rPr lang="en-US" smtClean="0"/>
              <a:pPr/>
              <a:t>12/23/2023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03638" y="857250"/>
            <a:ext cx="17367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F8A78A6-91B1-A94B-8013-D04A98434E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3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03638" y="857250"/>
            <a:ext cx="17367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78A6-91B1-A94B-8013-D04A98434E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57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37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319530"/>
            <a:ext cx="16664940" cy="311912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07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47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336800"/>
            <a:ext cx="7098030" cy="3719576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336800"/>
            <a:ext cx="20882610" cy="3719576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93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183123"/>
            <a:ext cx="27980640" cy="1528064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3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3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0942333"/>
            <a:ext cx="28392120" cy="1825751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9372573"/>
            <a:ext cx="28392120" cy="96011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7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336810"/>
            <a:ext cx="28392120" cy="848360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10759443"/>
            <a:ext cx="13926024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6032480"/>
            <a:ext cx="13926024" cy="235813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10759443"/>
            <a:ext cx="13994608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6032480"/>
            <a:ext cx="13994608" cy="235813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7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9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7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319530"/>
            <a:ext cx="16664940" cy="311912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6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49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336810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40680650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83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CD3166A1-95BC-1C49-8D2C-C3519AF73D13}"/>
              </a:ext>
            </a:extLst>
          </p:cNvPr>
          <p:cNvSpPr/>
          <p:nvPr/>
        </p:nvSpPr>
        <p:spPr>
          <a:xfrm>
            <a:off x="0" y="3688081"/>
            <a:ext cx="32918400" cy="143725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5444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7F942C2-6813-6841-BDE2-DDF827D75C52}"/>
              </a:ext>
            </a:extLst>
          </p:cNvPr>
          <p:cNvSpPr txBox="1"/>
          <p:nvPr/>
        </p:nvSpPr>
        <p:spPr>
          <a:xfrm>
            <a:off x="1280160" y="10615032"/>
            <a:ext cx="1161288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450" b="1" dirty="0">
                <a:solidFill>
                  <a:schemeClr val="bg1"/>
                </a:solidFill>
                <a:latin typeface="Century Gothic" panose="020B0502020202020204" pitchFamily="34" charset="0"/>
              </a:rPr>
              <a:t>TÍTULO DEL TRABAJO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8BB0A8D-1FF6-774B-88AB-ED0BDB13B4A3}"/>
              </a:ext>
            </a:extLst>
          </p:cNvPr>
          <p:cNvSpPr txBox="1"/>
          <p:nvPr/>
        </p:nvSpPr>
        <p:spPr>
          <a:xfrm>
            <a:off x="15316200" y="14193741"/>
            <a:ext cx="4251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Respuesta resumida: 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B0541840-7B49-5640-B4D7-3A516C6783B1}"/>
              </a:ext>
            </a:extLst>
          </p:cNvPr>
          <p:cNvSpPr txBox="1"/>
          <p:nvPr/>
        </p:nvSpPr>
        <p:spPr>
          <a:xfrm>
            <a:off x="24414480" y="14193741"/>
            <a:ext cx="672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Lo que ya se sabe: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204EB6DB-65F5-B441-86A2-6D804599847E}"/>
              </a:ext>
            </a:extLst>
          </p:cNvPr>
          <p:cNvCxnSpPr/>
          <p:nvPr/>
        </p:nvCxnSpPr>
        <p:spPr>
          <a:xfrm>
            <a:off x="15316200" y="13647420"/>
            <a:ext cx="67208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1F399B03-7FAD-9942-85D6-C9612E088368}"/>
              </a:ext>
            </a:extLst>
          </p:cNvPr>
          <p:cNvCxnSpPr>
            <a:cxnSpLocks/>
          </p:cNvCxnSpPr>
          <p:nvPr/>
        </p:nvCxnSpPr>
        <p:spPr>
          <a:xfrm>
            <a:off x="24414480" y="13647420"/>
            <a:ext cx="608076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uadroTexto 91">
            <a:extLst>
              <a:ext uri="{FF2B5EF4-FFF2-40B4-BE49-F238E27FC236}">
                <a16:creationId xmlns:a16="http://schemas.microsoft.com/office/drawing/2014/main" id="{FE50C263-357D-664B-ACF4-0C4B47508682}"/>
              </a:ext>
            </a:extLst>
          </p:cNvPr>
          <p:cNvSpPr txBox="1"/>
          <p:nvPr/>
        </p:nvSpPr>
        <p:spPr>
          <a:xfrm>
            <a:off x="15316200" y="10927081"/>
            <a:ext cx="15179040" cy="1886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SzPts val="1000"/>
              <a:tabLst>
                <a:tab pos="342900" algn="l"/>
              </a:tabLst>
            </a:pPr>
            <a:r>
              <a:rPr lang="es-ES" sz="3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Pregunta de estudio: </a:t>
            </a:r>
            <a:r>
              <a:rPr lang="es-MX" sz="33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(una sola pregunta, terminada en un signo de interrogación, limitada al objetivo principal del estudio).</a:t>
            </a:r>
          </a:p>
          <a:p>
            <a:pPr>
              <a:lnSpc>
                <a:spcPts val="5550"/>
              </a:lnSpc>
            </a:pPr>
            <a:r>
              <a:rPr lang="es-ES" sz="3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s-ES" sz="4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2BB0E63C-C800-6449-8859-EB66873A84F2}"/>
              </a:ext>
            </a:extLst>
          </p:cNvPr>
          <p:cNvSpPr txBox="1"/>
          <p:nvPr/>
        </p:nvSpPr>
        <p:spPr>
          <a:xfrm>
            <a:off x="15316200" y="15268161"/>
            <a:ext cx="7406641" cy="3008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100" dirty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es-MX" sz="2700" dirty="0">
                <a:solidFill>
                  <a:schemeClr val="bg1"/>
                </a:solidFill>
                <a:latin typeface="Century Gothic" panose="020B0502020202020204" pitchFamily="34" charset="0"/>
              </a:rPr>
              <a:t>Conclusión principal. Una sola oración, limitada a los resultados primarios del estudio, sin ninguna discusión sobre sus implicaciones)</a:t>
            </a:r>
            <a:endParaRPr lang="es-ES" sz="27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s-ES" sz="2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69C59795-144B-8944-9C03-196A5573D708}"/>
              </a:ext>
            </a:extLst>
          </p:cNvPr>
          <p:cNvSpPr txBox="1"/>
          <p:nvPr/>
        </p:nvSpPr>
        <p:spPr>
          <a:xfrm>
            <a:off x="1325880" y="14897353"/>
            <a:ext cx="4251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Autores y filiación</a:t>
            </a: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42F62A78-14F2-9F46-BC6E-408E3B97E8E7}"/>
              </a:ext>
            </a:extLst>
          </p:cNvPr>
          <p:cNvSpPr/>
          <p:nvPr/>
        </p:nvSpPr>
        <p:spPr>
          <a:xfrm>
            <a:off x="0" y="18067672"/>
            <a:ext cx="11612880" cy="90294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5444"/>
          </a:p>
        </p:txBody>
      </p:sp>
      <p:sp>
        <p:nvSpPr>
          <p:cNvPr id="98" name="Rectángulo 97">
            <a:extLst>
              <a:ext uri="{FF2B5EF4-FFF2-40B4-BE49-F238E27FC236}">
                <a16:creationId xmlns:a16="http://schemas.microsoft.com/office/drawing/2014/main" id="{132F5BDC-5A15-684B-99AA-DB072F9F34E3}"/>
              </a:ext>
            </a:extLst>
          </p:cNvPr>
          <p:cNvSpPr/>
          <p:nvPr/>
        </p:nvSpPr>
        <p:spPr>
          <a:xfrm>
            <a:off x="0" y="26883360"/>
            <a:ext cx="11612880" cy="17007840"/>
          </a:xfrm>
          <a:prstGeom prst="rect">
            <a:avLst/>
          </a:prstGeom>
          <a:solidFill>
            <a:srgbClr val="009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5444" dirty="0"/>
          </a:p>
        </p:txBody>
      </p:sp>
      <p:sp>
        <p:nvSpPr>
          <p:cNvPr id="104" name="Rectángulo 103">
            <a:extLst>
              <a:ext uri="{FF2B5EF4-FFF2-40B4-BE49-F238E27FC236}">
                <a16:creationId xmlns:a16="http://schemas.microsoft.com/office/drawing/2014/main" id="{ED6C1178-68A6-0F4F-AD44-302C07827BCC}"/>
              </a:ext>
            </a:extLst>
          </p:cNvPr>
          <p:cNvSpPr/>
          <p:nvPr/>
        </p:nvSpPr>
        <p:spPr>
          <a:xfrm>
            <a:off x="11612880" y="35023996"/>
            <a:ext cx="21305520" cy="88672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5444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F27E8C2-D0F0-384B-A129-C8E088CBD1B7}"/>
              </a:ext>
            </a:extLst>
          </p:cNvPr>
          <p:cNvSpPr txBox="1"/>
          <p:nvPr/>
        </p:nvSpPr>
        <p:spPr>
          <a:xfrm>
            <a:off x="1234440" y="20467447"/>
            <a:ext cx="9239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Materiales y Métodos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DC3C6BA-993C-D047-BBC0-E3ED977D7B93}"/>
              </a:ext>
            </a:extLst>
          </p:cNvPr>
          <p:cNvSpPr txBox="1"/>
          <p:nvPr/>
        </p:nvSpPr>
        <p:spPr>
          <a:xfrm>
            <a:off x="12390120" y="20467447"/>
            <a:ext cx="425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RESULTADOS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03FCC3A-9991-524D-BFFF-6CC53894E647}"/>
              </a:ext>
            </a:extLst>
          </p:cNvPr>
          <p:cNvSpPr txBox="1"/>
          <p:nvPr/>
        </p:nvSpPr>
        <p:spPr>
          <a:xfrm>
            <a:off x="24414480" y="15268160"/>
            <a:ext cx="6720840" cy="1883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700" dirty="0">
                <a:solidFill>
                  <a:schemeClr val="bg1"/>
                </a:solidFill>
                <a:latin typeface="Century Gothic" panose="020B0502020202020204" pitchFamily="34" charset="0"/>
              </a:rPr>
              <a:t>(Una o dos oraciones cortas sobre los conocimientos previos a la investigación)</a:t>
            </a:r>
            <a:endParaRPr lang="es-ES" sz="2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8F2B788-004D-1149-BE9F-1214A243885D}"/>
              </a:ext>
            </a:extLst>
          </p:cNvPr>
          <p:cNvSpPr txBox="1"/>
          <p:nvPr/>
        </p:nvSpPr>
        <p:spPr>
          <a:xfrm>
            <a:off x="1280160" y="21554795"/>
            <a:ext cx="5234940" cy="1648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Diseño:</a:t>
            </a:r>
          </a:p>
          <a:p>
            <a:pPr>
              <a:lnSpc>
                <a:spcPct val="150000"/>
              </a:lnSpc>
            </a:pP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Procedimientos:</a:t>
            </a:r>
            <a:endParaRPr lang="es-ES" sz="2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80F189-7008-A141-99E2-1EB82BBDA26F}"/>
              </a:ext>
            </a:extLst>
          </p:cNvPr>
          <p:cNvSpPr txBox="1"/>
          <p:nvPr/>
        </p:nvSpPr>
        <p:spPr>
          <a:xfrm>
            <a:off x="1186640" y="30911040"/>
            <a:ext cx="9239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Limitaciones del estudio 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696126B-BE91-A344-B671-6AA1E3610249}"/>
              </a:ext>
            </a:extLst>
          </p:cNvPr>
          <p:cNvSpPr txBox="1"/>
          <p:nvPr/>
        </p:nvSpPr>
        <p:spPr>
          <a:xfrm>
            <a:off x="1289275" y="32222079"/>
            <a:ext cx="5280661" cy="1259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100" dirty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es-MX" sz="2700" dirty="0">
                <a:solidFill>
                  <a:schemeClr val="bg1"/>
                </a:solidFill>
                <a:latin typeface="Century Gothic" panose="020B0502020202020204" pitchFamily="34" charset="0"/>
              </a:rPr>
              <a:t>posibles sesgos, factores de confusión, poder estadístico)</a:t>
            </a:r>
            <a:endParaRPr lang="es-ES" sz="2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E1CBEF4-6541-574F-A86F-B8A2A97FED20}"/>
              </a:ext>
            </a:extLst>
          </p:cNvPr>
          <p:cNvSpPr txBox="1"/>
          <p:nvPr/>
        </p:nvSpPr>
        <p:spPr>
          <a:xfrm>
            <a:off x="12435840" y="21531800"/>
            <a:ext cx="8512234" cy="1000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Breve resumen de los resultados principales con opción a agregar tablas y gráficos</a:t>
            </a:r>
          </a:p>
        </p:txBody>
      </p:sp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CA0570C3-84D9-1349-AC42-7FE86BC00A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3816930"/>
              </p:ext>
            </p:extLst>
          </p:nvPr>
        </p:nvGraphicFramePr>
        <p:xfrm>
          <a:off x="12036754" y="25334387"/>
          <a:ext cx="9829801" cy="546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CuadroTexto 32">
            <a:extLst>
              <a:ext uri="{FF2B5EF4-FFF2-40B4-BE49-F238E27FC236}">
                <a16:creationId xmlns:a16="http://schemas.microsoft.com/office/drawing/2014/main" id="{F0441EB8-EECF-AA46-89F4-2F0D9CB0454D}"/>
              </a:ext>
            </a:extLst>
          </p:cNvPr>
          <p:cNvSpPr txBox="1"/>
          <p:nvPr/>
        </p:nvSpPr>
        <p:spPr>
          <a:xfrm>
            <a:off x="12390120" y="24691085"/>
            <a:ext cx="425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Título del gráfico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906A713-171E-0A45-AB5D-76BBABA1F7BA}"/>
              </a:ext>
            </a:extLst>
          </p:cNvPr>
          <p:cNvSpPr txBox="1"/>
          <p:nvPr/>
        </p:nvSpPr>
        <p:spPr>
          <a:xfrm>
            <a:off x="12435840" y="35760230"/>
            <a:ext cx="425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Referencias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B359F55-6D73-0542-8310-E6F9772FACAB}"/>
              </a:ext>
            </a:extLst>
          </p:cNvPr>
          <p:cNvSpPr txBox="1"/>
          <p:nvPr/>
        </p:nvSpPr>
        <p:spPr>
          <a:xfrm>
            <a:off x="12529085" y="36484947"/>
            <a:ext cx="841898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100" dirty="0">
                <a:solidFill>
                  <a:schemeClr val="bg1"/>
                </a:solidFill>
              </a:rPr>
              <a:t>opcional</a:t>
            </a:r>
            <a:endParaRPr lang="es-ES" sz="2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CA39A76-FDDA-8042-9473-98825B5520FD}"/>
              </a:ext>
            </a:extLst>
          </p:cNvPr>
          <p:cNvSpPr txBox="1"/>
          <p:nvPr/>
        </p:nvSpPr>
        <p:spPr>
          <a:xfrm>
            <a:off x="22288500" y="35962091"/>
            <a:ext cx="425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Agradecimientos 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B1CF3E3-7825-594E-8FF0-0E226D870EB3}"/>
              </a:ext>
            </a:extLst>
          </p:cNvPr>
          <p:cNvSpPr txBox="1"/>
          <p:nvPr/>
        </p:nvSpPr>
        <p:spPr>
          <a:xfrm>
            <a:off x="22539960" y="36897541"/>
            <a:ext cx="841898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100" dirty="0">
                <a:solidFill>
                  <a:schemeClr val="bg1"/>
                </a:solidFill>
              </a:rPr>
              <a:t>opcional</a:t>
            </a:r>
            <a:endParaRPr lang="es-ES" sz="2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8" name="Gráfico 37">
            <a:extLst>
              <a:ext uri="{FF2B5EF4-FFF2-40B4-BE49-F238E27FC236}">
                <a16:creationId xmlns:a16="http://schemas.microsoft.com/office/drawing/2014/main" id="{B22DF9BD-9CD9-3D46-8432-69828B5472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732739"/>
              </p:ext>
            </p:extLst>
          </p:nvPr>
        </p:nvGraphicFramePr>
        <p:xfrm>
          <a:off x="23108141" y="25676362"/>
          <a:ext cx="8459441" cy="4640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CuadroTexto 38">
            <a:extLst>
              <a:ext uri="{FF2B5EF4-FFF2-40B4-BE49-F238E27FC236}">
                <a16:creationId xmlns:a16="http://schemas.microsoft.com/office/drawing/2014/main" id="{34851253-9A2F-D144-AC48-5ADCFE6CFF69}"/>
              </a:ext>
            </a:extLst>
          </p:cNvPr>
          <p:cNvSpPr txBox="1"/>
          <p:nvPr/>
        </p:nvSpPr>
        <p:spPr>
          <a:xfrm>
            <a:off x="22130558" y="21531800"/>
            <a:ext cx="8169334" cy="515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Pueden seguir más resultados aquí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A9354EC-BEE6-A5C4-56C8-B18D3A00A3A5}"/>
              </a:ext>
            </a:extLst>
          </p:cNvPr>
          <p:cNvSpPr txBox="1"/>
          <p:nvPr/>
        </p:nvSpPr>
        <p:spPr>
          <a:xfrm>
            <a:off x="23522940" y="24354281"/>
            <a:ext cx="425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Título del gráfico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017CBD5-B94C-14AC-90D2-BA1E4F120C82}"/>
              </a:ext>
            </a:extLst>
          </p:cNvPr>
          <p:cNvSpPr txBox="1"/>
          <p:nvPr/>
        </p:nvSpPr>
        <p:spPr>
          <a:xfrm>
            <a:off x="1186641" y="34499070"/>
            <a:ext cx="9239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Implicancia de los hallazgos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D5FCADF-E47A-A9F4-EE07-B520D7192763}"/>
              </a:ext>
            </a:extLst>
          </p:cNvPr>
          <p:cNvSpPr txBox="1"/>
          <p:nvPr/>
        </p:nvSpPr>
        <p:spPr>
          <a:xfrm>
            <a:off x="1190215" y="35919888"/>
            <a:ext cx="10192261" cy="11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((generalización a otras poblaciones, acuerdo / desacuerdo con la literatura, resolución de disparidades previas, nuevas ideas)</a:t>
            </a:r>
            <a:endParaRPr lang="es-E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65799"/>
      </p:ext>
    </p:extLst>
  </p:cSld>
  <p:clrMapOvr>
    <a:masterClrMapping/>
  </p:clrMapOvr>
</p:sld>
</file>

<file path=ppt/theme/theme1.xml><?xml version="1.0" encoding="utf-8"?>
<a:theme xmlns:a="http://schemas.openxmlformats.org/drawingml/2006/main" name="Research Poster Template">
  <a:themeElements>
    <a:clrScheme name="UB Color Palette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</TotalTime>
  <Words>152</Words>
  <Application>Microsoft Office PowerPoint</Application>
  <PresentationFormat>Personalizado</PresentationFormat>
  <Paragraphs>25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</vt:lpstr>
      <vt:lpstr>Arial</vt:lpstr>
      <vt:lpstr>Century Gothic</vt:lpstr>
      <vt:lpstr>Calibri Light</vt:lpstr>
      <vt:lpstr>Research Poster Template</vt:lpstr>
      <vt:lpstr>Tema de Office</vt:lpstr>
      <vt:lpstr>Presentación de PowerPoint</vt:lpstr>
    </vt:vector>
  </TitlesOfParts>
  <Manager/>
  <Company>© University at Buffalo</Company>
  <LinksUpToDate>false</LinksUpToDate>
  <SharedDoc>false</SharedDoc>
  <HyperlinkBase>www.buffalo.edu/brand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 Research Poster Template</dc:title>
  <dc:subject/>
  <dc:creator>idelma</dc:creator>
  <cp:keywords/>
  <dc:description/>
  <cp:lastModifiedBy>idelma serpa</cp:lastModifiedBy>
  <cp:revision>180</cp:revision>
  <cp:lastPrinted>2018-07-27T15:05:13Z</cp:lastPrinted>
  <dcterms:created xsi:type="dcterms:W3CDTF">2016-09-29T18:43:16Z</dcterms:created>
  <dcterms:modified xsi:type="dcterms:W3CDTF">2023-12-23T12:38:00Z</dcterms:modified>
  <cp:category/>
</cp:coreProperties>
</file>